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21" r:id="rId2"/>
    <p:sldId id="322" r:id="rId3"/>
    <p:sldId id="326" r:id="rId4"/>
    <p:sldId id="327" r:id="rId5"/>
    <p:sldId id="329" r:id="rId6"/>
    <p:sldId id="330" r:id="rId7"/>
    <p:sldId id="331" r:id="rId8"/>
    <p:sldId id="332" r:id="rId9"/>
    <p:sldId id="333" r:id="rId10"/>
    <p:sldId id="334" r:id="rId11"/>
    <p:sldId id="336" r:id="rId12"/>
    <p:sldId id="335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</p:sldIdLst>
  <p:sldSz cx="10693400" cy="7562850"/>
  <p:notesSz cx="10693400" cy="75628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DF414F-EE93-4F06-B957-625A7D69E6CD}">
          <p14:sldIdLst>
            <p14:sldId id="321"/>
            <p14:sldId id="322"/>
            <p14:sldId id="326"/>
            <p14:sldId id="327"/>
            <p14:sldId id="329"/>
            <p14:sldId id="330"/>
            <p14:sldId id="331"/>
            <p14:sldId id="332"/>
            <p14:sldId id="333"/>
            <p14:sldId id="334"/>
            <p14:sldId id="336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D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13"/>
    <p:restoredTop sz="94674"/>
  </p:normalViewPr>
  <p:slideViewPr>
    <p:cSldViewPr>
      <p:cViewPr varScale="1">
        <p:scale>
          <a:sx n="103" d="100"/>
          <a:sy n="103" d="100"/>
        </p:scale>
        <p:origin x="1476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ABFD1-A3DE-43E0-8BEA-C8ECCDB0A65C}" type="datetimeFigureOut">
              <a:rPr lang="ko-KR" altLang="en-US" smtClean="0"/>
              <a:t>2018-02-12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6A22E-F9FF-42EF-999B-5119DAB21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770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1992–2008  R. C. Gonzalez </a:t>
            </a:r>
            <a:r>
              <a:rPr dirty="0"/>
              <a:t>&amp; </a:t>
            </a:r>
            <a:r>
              <a:rPr spc="-5" dirty="0"/>
              <a:t>R. E.</a:t>
            </a:r>
            <a:r>
              <a:rPr spc="-45" dirty="0"/>
              <a:t> </a:t>
            </a:r>
            <a:r>
              <a:rPr spc="-5" dirty="0"/>
              <a:t>Woods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228991" y="2920745"/>
            <a:ext cx="2306573" cy="640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313573" y="3777996"/>
            <a:ext cx="4224528" cy="423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1992–2008  R. C. Gonzalez </a:t>
            </a:r>
            <a:r>
              <a:rPr dirty="0"/>
              <a:t>&amp; </a:t>
            </a:r>
            <a:r>
              <a:rPr spc="-5" dirty="0"/>
              <a:t>R. E.</a:t>
            </a:r>
            <a:r>
              <a:rPr spc="-45" dirty="0"/>
              <a:t> </a:t>
            </a:r>
            <a:r>
              <a:rPr spc="-5" dirty="0"/>
              <a:t>Woods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1992–2008  R. C. Gonzalez </a:t>
            </a:r>
            <a:r>
              <a:rPr dirty="0"/>
              <a:t>&amp; </a:t>
            </a:r>
            <a:r>
              <a:rPr spc="-5" dirty="0"/>
              <a:t>R. E.</a:t>
            </a:r>
            <a:r>
              <a:rPr spc="-45" dirty="0"/>
              <a:t> </a:t>
            </a:r>
            <a:r>
              <a:rPr spc="-5" dirty="0"/>
              <a:t>Woods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1992–2008  R. C. Gonzalez </a:t>
            </a:r>
            <a:r>
              <a:rPr dirty="0"/>
              <a:t>&amp; </a:t>
            </a:r>
            <a:r>
              <a:rPr spc="-5" dirty="0"/>
              <a:t>R. E.</a:t>
            </a:r>
            <a:r>
              <a:rPr spc="-45" dirty="0"/>
              <a:t> </a:t>
            </a:r>
            <a:r>
              <a:rPr spc="-5" dirty="0"/>
              <a:t>Woods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1992–2008  R. C. Gonzalez </a:t>
            </a:r>
            <a:r>
              <a:rPr dirty="0"/>
              <a:t>&amp; </a:t>
            </a:r>
            <a:r>
              <a:rPr spc="-5" dirty="0"/>
              <a:t>R. E.</a:t>
            </a:r>
            <a:r>
              <a:rPr spc="-45" dirty="0"/>
              <a:t> </a:t>
            </a:r>
            <a:r>
              <a:rPr spc="-5" dirty="0"/>
              <a:t>Woods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70815" y="649732"/>
            <a:ext cx="4351020" cy="692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15473" y="7002431"/>
            <a:ext cx="233045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1992–2008  R. C. Gonzalez </a:t>
            </a:r>
            <a:r>
              <a:rPr dirty="0"/>
              <a:t>&amp; </a:t>
            </a:r>
            <a:r>
              <a:rPr spc="-5" dirty="0"/>
              <a:t>R. E.</a:t>
            </a:r>
            <a:r>
              <a:rPr spc="-45" dirty="0"/>
              <a:t> </a:t>
            </a:r>
            <a:r>
              <a:rPr spc="-5" dirty="0"/>
              <a:t>Woods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257425"/>
            <a:ext cx="10693400" cy="2842429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프로그래머를 위한 선형대수 </a:t>
            </a:r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0,1</a:t>
            </a:r>
            <a:r>
              <a:rPr lang="ko-KR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장</a:t>
            </a:r>
            <a:endParaRPr lang="en-US" altLang="ko-KR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59" y="6933979"/>
            <a:ext cx="1831176" cy="4463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806" y="6642503"/>
            <a:ext cx="1126694" cy="7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3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774191" y="7206233"/>
            <a:ext cx="914527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벡터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행렬식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공간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생각하자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927100" y="945234"/>
            <a:ext cx="868730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1.2 </a:t>
            </a:r>
            <a:r>
              <a:rPr lang="ko-KR" altLang="en-US" sz="1600" b="1" dirty="0" smtClean="0"/>
              <a:t>행렬과 사상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8005" t="33614" r="54011" b="14534"/>
          <a:stretch/>
        </p:blipFill>
        <p:spPr>
          <a:xfrm>
            <a:off x="546100" y="1273429"/>
            <a:ext cx="5410200" cy="5638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8336" t="56296" r="53082" b="20741"/>
          <a:stretch/>
        </p:blipFill>
        <p:spPr>
          <a:xfrm>
            <a:off x="5448202" y="3582525"/>
            <a:ext cx="5227191" cy="2362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08700" y="2422698"/>
                <a:ext cx="3657600" cy="821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−0.7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00" y="2422698"/>
                <a:ext cx="3657600" cy="8211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4279900" y="6283365"/>
            <a:ext cx="868730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m x n </a:t>
            </a:r>
            <a:r>
              <a:rPr lang="ko-KR" altLang="en-US" sz="1600" b="1" dirty="0" smtClean="0"/>
              <a:t>행렬 </a:t>
            </a:r>
            <a:r>
              <a:rPr lang="en-US" altLang="ko-KR" sz="1600" b="1" dirty="0" smtClean="0"/>
              <a:t>A</a:t>
            </a:r>
            <a:r>
              <a:rPr lang="ko-KR" altLang="en-US" sz="1600" b="1" dirty="0" smtClean="0"/>
              <a:t>는</a:t>
            </a:r>
            <a:r>
              <a:rPr lang="en-US" altLang="ko-KR" sz="1600" b="1" dirty="0" smtClean="0"/>
              <a:t> n</a:t>
            </a:r>
            <a:r>
              <a:rPr lang="ko-KR" altLang="en-US" sz="1600" b="1" dirty="0" smtClean="0"/>
              <a:t>차원 공간을 </a:t>
            </a:r>
            <a:r>
              <a:rPr lang="en-US" altLang="ko-KR" sz="1600" b="1" dirty="0" smtClean="0"/>
              <a:t>m</a:t>
            </a:r>
            <a:r>
              <a:rPr lang="ko-KR" altLang="en-US" sz="1600" b="1" dirty="0" smtClean="0"/>
              <a:t>차원 공간에 옮기는 사상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사상이 같다면 행렬도 같다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- </a:t>
            </a:r>
            <a:r>
              <a:rPr lang="ko-KR" altLang="en-US" sz="1600" b="1" dirty="0" smtClean="0"/>
              <a:t>임의의 벡터 </a:t>
            </a:r>
            <a:r>
              <a:rPr lang="en-US" altLang="ko-KR" sz="1600" b="1" dirty="0" smtClean="0"/>
              <a:t>x</a:t>
            </a:r>
            <a:r>
              <a:rPr lang="ko-KR" altLang="en-US" sz="1600" b="1" dirty="0" smtClean="0"/>
              <a:t>에 대하여 항상 </a:t>
            </a:r>
            <a:r>
              <a:rPr lang="en-US" altLang="ko-KR" sz="1600" b="1" dirty="0" smtClean="0"/>
              <a:t>Ax=</a:t>
            </a:r>
            <a:r>
              <a:rPr lang="en-US" altLang="ko-KR" sz="1600" b="1" dirty="0" err="1" smtClean="0"/>
              <a:t>Bx</a:t>
            </a:r>
            <a:r>
              <a:rPr lang="en-US" altLang="ko-KR" sz="1600" b="1" dirty="0" smtClean="0"/>
              <a:t>  -&gt; A=B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218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774191" y="7206233"/>
            <a:ext cx="914527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벡터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행렬식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공간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생각하자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927100" y="945234"/>
            <a:ext cx="868730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1.2 </a:t>
            </a:r>
            <a:r>
              <a:rPr lang="ko-KR" altLang="en-US" sz="1600" b="1" dirty="0" smtClean="0"/>
              <a:t>행렬과 사상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행렬의 곱</a:t>
            </a:r>
            <a:r>
              <a:rPr lang="en-US" altLang="ko-KR" sz="1600" b="1" dirty="0" smtClean="0"/>
              <a:t>= </a:t>
            </a:r>
            <a:r>
              <a:rPr lang="ko-KR" altLang="en-US" sz="1600" b="1" dirty="0" smtClean="0"/>
              <a:t>사상의 합성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4191" y="1639472"/>
                <a:ext cx="3657600" cy="25657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3200" dirty="0" smtClean="0"/>
              </a:p>
              <a:p>
                <a:r>
                  <a:rPr lang="ko-KR" altLang="en-US" dirty="0" smtClean="0"/>
                  <a:t>돌리다</a:t>
                </a:r>
                <a:endParaRPr lang="en-US" altLang="ko-K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3200" dirty="0" smtClean="0"/>
              </a:p>
              <a:p>
                <a:r>
                  <a:rPr lang="ko-KR" altLang="en-US" dirty="0" smtClean="0"/>
                  <a:t>가로로 넓히다</a:t>
                </a:r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1" y="1639472"/>
                <a:ext cx="3657600" cy="2565702"/>
              </a:xfrm>
              <a:prstGeom prst="rect">
                <a:avLst/>
              </a:prstGeom>
              <a:blipFill>
                <a:blip r:embed="rId3"/>
                <a:stretch>
                  <a:fillRect l="-3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77054" y="1639472"/>
                <a:ext cx="3657600" cy="27312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𝐵𝐴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3200" dirty="0" smtClean="0"/>
              </a:p>
              <a:p>
                <a:endParaRPr lang="en-US" altLang="ko-KR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3200" dirty="0" smtClean="0"/>
              </a:p>
              <a:p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54" y="1639472"/>
                <a:ext cx="3657600" cy="2731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19913" t="46969" r="53421" b="28958"/>
          <a:stretch/>
        </p:blipFill>
        <p:spPr>
          <a:xfrm>
            <a:off x="2222500" y="3853993"/>
            <a:ext cx="6705600" cy="335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774191" y="7206233"/>
            <a:ext cx="914527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벡터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행렬식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공간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생각하자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927100" y="945234"/>
            <a:ext cx="868730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1.2 </a:t>
            </a:r>
            <a:r>
              <a:rPr lang="ko-KR" altLang="en-US" sz="1600" b="1" dirty="0" smtClean="0"/>
              <a:t>행렬과 사상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행렬의 거듭제곱</a:t>
            </a:r>
            <a:r>
              <a:rPr lang="en-US" altLang="ko-KR" sz="1600" b="1" dirty="0" smtClean="0"/>
              <a:t>= </a:t>
            </a:r>
            <a:r>
              <a:rPr lang="ko-KR" altLang="en-US" sz="1600" b="1" dirty="0" smtClean="0"/>
              <a:t>사상의 반복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4191" y="1639472"/>
                <a:ext cx="3657600" cy="25657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3200" dirty="0" smtClean="0"/>
              </a:p>
              <a:p>
                <a:r>
                  <a:rPr lang="ko-KR" altLang="en-US" dirty="0" smtClean="0"/>
                  <a:t>상하를 누름</a:t>
                </a:r>
                <a:endParaRPr lang="en-US" altLang="ko-K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3200" dirty="0" smtClean="0"/>
              </a:p>
              <a:p>
                <a:r>
                  <a:rPr lang="ko-KR" altLang="en-US" dirty="0" err="1" smtClean="0"/>
                  <a:t>반시계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90</a:t>
                </a:r>
                <a:r>
                  <a:rPr lang="ko-KR" altLang="en-US" dirty="0" smtClean="0"/>
                  <a:t>도 회전</a:t>
                </a:r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1" y="1639472"/>
                <a:ext cx="3657600" cy="2565702"/>
              </a:xfrm>
              <a:prstGeom prst="rect">
                <a:avLst/>
              </a:prstGeom>
              <a:blipFill>
                <a:blip r:embed="rId3"/>
                <a:stretch>
                  <a:fillRect l="-3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77054" y="1639472"/>
                <a:ext cx="3657600" cy="27312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3200" dirty="0" smtClean="0"/>
              </a:p>
              <a:p>
                <a:endParaRPr lang="en-US" altLang="ko-KR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3200" dirty="0" smtClean="0"/>
              </a:p>
              <a:p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54" y="1639472"/>
                <a:ext cx="3657600" cy="2731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18138" t="42222" r="52987" b="35385"/>
          <a:stretch/>
        </p:blipFill>
        <p:spPr>
          <a:xfrm>
            <a:off x="1733931" y="4072139"/>
            <a:ext cx="7073645" cy="308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6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774191" y="7206233"/>
            <a:ext cx="914527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벡터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행렬식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공간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생각하자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18572D-EDEF-4926-97B5-F40D7D35935E}"/>
                  </a:ext>
                </a:extLst>
              </p:cNvPr>
              <p:cNvSpPr txBox="1"/>
              <p:nvPr/>
            </p:nvSpPr>
            <p:spPr>
              <a:xfrm>
                <a:off x="927100" y="945234"/>
                <a:ext cx="8687309" cy="8715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/>
                  <a:t>1.2 </a:t>
                </a:r>
                <a:r>
                  <a:rPr lang="ko-KR" altLang="en-US" sz="1600" b="1" dirty="0" smtClean="0"/>
                  <a:t>행렬과 사상</a:t>
                </a:r>
                <a:endParaRPr lang="en-US" altLang="ko-KR" sz="16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b="1" dirty="0" err="1" smtClean="0"/>
                  <a:t>영행렬</a:t>
                </a: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b="1" dirty="0" smtClean="0"/>
                  <a:t>모든 성분이 </a:t>
                </a:r>
                <a:r>
                  <a:rPr lang="en-US" altLang="ko-KR" sz="1600" b="1" dirty="0" smtClean="0"/>
                  <a:t>0</a:t>
                </a:r>
                <a:r>
                  <a:rPr lang="ko-KR" altLang="en-US" sz="1600" b="1" dirty="0" smtClean="0"/>
                  <a:t>인 행렬</a:t>
                </a:r>
                <a:r>
                  <a:rPr lang="en-US" altLang="ko-KR" sz="1600" b="1" dirty="0" smtClean="0"/>
                  <a:t>, </a:t>
                </a:r>
                <a:r>
                  <a:rPr lang="ko-KR" altLang="en-US" sz="1600" b="1" dirty="0" smtClean="0"/>
                  <a:t>기호 </a:t>
                </a:r>
                <a:r>
                  <a:rPr lang="en-US" altLang="ko-KR" sz="1600" b="1" dirty="0" smtClean="0"/>
                  <a:t>O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altLang="ko-KR" sz="1600" b="1" dirty="0"/>
                  <a:t> </a:t>
                </a:r>
                <a:r>
                  <a:rPr lang="ko-KR" altLang="en-US" sz="1600" b="1" dirty="0"/>
                  <a:t>인데도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sz="16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16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altLang="ko-KR" sz="16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ko-KR" altLang="en-US" sz="1600" b="1" dirty="0" smtClean="0"/>
                  <a:t>가능 </a:t>
                </a:r>
                <a:r>
                  <a:rPr lang="en-US" altLang="ko-KR" sz="1600" b="1" dirty="0" smtClean="0"/>
                  <a:t>(</a:t>
                </a:r>
                <a:r>
                  <a:rPr lang="ko-KR" altLang="en-US" sz="1600" b="1" dirty="0" smtClean="0"/>
                  <a:t>앞장 참고</a:t>
                </a:r>
                <a:r>
                  <a:rPr lang="en-US" altLang="ko-KR" sz="1600" b="1" dirty="0" smtClean="0"/>
                  <a:t>)</a:t>
                </a: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b="1" dirty="0" smtClean="0"/>
                  <a:t> </a:t>
                </a:r>
                <a:r>
                  <a:rPr lang="ko-KR" altLang="en-US" sz="1600" b="1" dirty="0" smtClean="0"/>
                  <a:t>인데도 </a:t>
                </a:r>
                <a:r>
                  <a:rPr lang="en-US" altLang="ko-KR" sz="1600" b="1" dirty="0" smtClean="0"/>
                  <a:t>BA=O </a:t>
                </a:r>
                <a:r>
                  <a:rPr lang="ko-KR" altLang="en-US" sz="1600" b="1" dirty="0" smtClean="0"/>
                  <a:t>가능</a:t>
                </a:r>
                <a:endParaRPr lang="en-US" altLang="ko-KR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b="1" dirty="0"/>
              </a:p>
              <a:p>
                <a:endParaRPr lang="en-US" altLang="ko-KR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b="1" dirty="0"/>
              </a:p>
              <a:p>
                <a:endParaRPr lang="ko-KR" alt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18572D-EDEF-4926-97B5-F40D7D359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00" y="945234"/>
                <a:ext cx="8687309" cy="8715656"/>
              </a:xfrm>
              <a:prstGeom prst="rect">
                <a:avLst/>
              </a:prstGeom>
              <a:blipFill>
                <a:blip r:embed="rId3"/>
                <a:stretch>
                  <a:fillRect l="-351" t="-2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03809" y="5303062"/>
                <a:ext cx="3657600" cy="27312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3200" dirty="0" smtClean="0"/>
              </a:p>
              <a:p>
                <a:endParaRPr lang="en-US" altLang="ko-KR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3200" dirty="0" smtClean="0"/>
              </a:p>
              <a:p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09" y="5303062"/>
                <a:ext cx="3657600" cy="2731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18121" t="43704" r="53962" b="22222"/>
          <a:stretch/>
        </p:blipFill>
        <p:spPr>
          <a:xfrm>
            <a:off x="4475826" y="819195"/>
            <a:ext cx="5138583" cy="35279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rcRect l="19671" t="50568" r="53245" b="24246"/>
          <a:stretch/>
        </p:blipFill>
        <p:spPr>
          <a:xfrm>
            <a:off x="5346826" y="4809140"/>
            <a:ext cx="4953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6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774191" y="7206233"/>
            <a:ext cx="914527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벡터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행렬식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공간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생각하자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927100" y="945234"/>
            <a:ext cx="868730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1.2 </a:t>
            </a:r>
            <a:r>
              <a:rPr lang="ko-KR" altLang="en-US" sz="1600" b="1" dirty="0" smtClean="0"/>
              <a:t>행렬과 사상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 smtClean="0"/>
              <a:t>단위행렬</a:t>
            </a: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r>
              <a:rPr lang="en-US" altLang="ko-KR" sz="1600" b="1" dirty="0" smtClean="0"/>
              <a:t>‘\ ‘</a:t>
            </a:r>
            <a:r>
              <a:rPr lang="ko-KR" altLang="en-US" sz="1600" b="1" dirty="0" smtClean="0"/>
              <a:t>의 대각선 성분만 </a:t>
            </a:r>
            <a:r>
              <a:rPr lang="en-US" altLang="ko-KR" sz="1600" b="1" dirty="0" smtClean="0"/>
              <a:t>1</a:t>
            </a:r>
            <a:r>
              <a:rPr lang="ko-KR" altLang="en-US" sz="1600" b="1" dirty="0" smtClean="0"/>
              <a:t>이고 다른 것은 모두 </a:t>
            </a:r>
            <a:r>
              <a:rPr lang="en-US" altLang="ko-KR" sz="1600" b="1" dirty="0" smtClean="0"/>
              <a:t>0</a:t>
            </a:r>
            <a:r>
              <a:rPr lang="ko-KR" altLang="en-US" sz="1600" b="1" dirty="0" smtClean="0"/>
              <a:t>인 행렬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기호 </a:t>
            </a:r>
            <a:r>
              <a:rPr lang="en-US" altLang="ko-KR" sz="1600" b="1" dirty="0" smtClean="0"/>
              <a:t>I</a:t>
            </a:r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r>
              <a:rPr lang="en-US" altLang="ko-KR" sz="1600" b="1" dirty="0" smtClean="0"/>
              <a:t>AI=A</a:t>
            </a:r>
          </a:p>
          <a:p>
            <a:pPr marL="285750" indent="-285750">
              <a:buFontTx/>
              <a:buChar char="-"/>
            </a:pPr>
            <a:r>
              <a:rPr lang="en-US" altLang="ko-KR" sz="1600" b="1" dirty="0" smtClean="0"/>
              <a:t>IA=A</a:t>
            </a:r>
            <a:endParaRPr lang="en-US" altLang="ko-KR" sz="1600" b="1" dirty="0"/>
          </a:p>
          <a:p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8039" t="35555" r="53360" b="27408"/>
          <a:stretch/>
        </p:blipFill>
        <p:spPr>
          <a:xfrm>
            <a:off x="4394199" y="1944376"/>
            <a:ext cx="6172201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3013" y="3570409"/>
                <a:ext cx="3657600" cy="23600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3200" dirty="0" smtClean="0"/>
              </a:p>
              <a:p>
                <a:endParaRPr lang="en-US" altLang="ko-KR" sz="3200" dirty="0" smtClean="0"/>
              </a:p>
              <a:p>
                <a:endParaRPr lang="en-US" altLang="ko-KR" sz="3200" dirty="0" smtClean="0"/>
              </a:p>
              <a:p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13" y="3570409"/>
                <a:ext cx="3657600" cy="2360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59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774191" y="7206233"/>
            <a:ext cx="914527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벡터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행렬식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공간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생각하자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927100" y="945234"/>
            <a:ext cx="868730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1.2 </a:t>
            </a:r>
            <a:r>
              <a:rPr lang="ko-KR" altLang="en-US" sz="1600" b="1" dirty="0" smtClean="0"/>
              <a:t>행렬과 사상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 smtClean="0"/>
              <a:t>대각행렬</a:t>
            </a: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r>
              <a:rPr lang="en-US" altLang="ko-KR" sz="1600" b="1" dirty="0" smtClean="0"/>
              <a:t>‘\ ‘</a:t>
            </a:r>
            <a:r>
              <a:rPr lang="ko-KR" altLang="en-US" sz="1600" b="1" dirty="0" smtClean="0"/>
              <a:t>의 대각선 값을 </a:t>
            </a:r>
            <a:r>
              <a:rPr lang="ko-KR" altLang="en-US" sz="1600" b="1" dirty="0" err="1" smtClean="0"/>
              <a:t>대각성분이라</a:t>
            </a:r>
            <a:r>
              <a:rPr lang="ko-KR" altLang="en-US" sz="1600" b="1" dirty="0" smtClean="0"/>
              <a:t> 한다</a:t>
            </a:r>
            <a:r>
              <a:rPr lang="en-US" altLang="ko-KR" sz="1600" b="1" dirty="0" smtClean="0"/>
              <a:t>. </a:t>
            </a:r>
            <a:r>
              <a:rPr lang="ko-KR" altLang="en-US" sz="1600" b="1" dirty="0" smtClean="0"/>
              <a:t>이외의 값은 </a:t>
            </a:r>
            <a:r>
              <a:rPr lang="ko-KR" altLang="en-US" sz="1600" b="1" dirty="0" err="1" smtClean="0"/>
              <a:t>비대각</a:t>
            </a:r>
            <a:r>
              <a:rPr lang="ko-KR" altLang="en-US" sz="1600" b="1" dirty="0" smtClean="0"/>
              <a:t> 성분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이때 </a:t>
            </a:r>
            <a:r>
              <a:rPr lang="ko-KR" altLang="en-US" sz="1600" b="1" dirty="0" err="1" smtClean="0"/>
              <a:t>비대각</a:t>
            </a:r>
            <a:r>
              <a:rPr lang="ko-KR" altLang="en-US" sz="1600" b="1" dirty="0" smtClean="0"/>
              <a:t> 성분이 모두 </a:t>
            </a:r>
            <a:r>
              <a:rPr lang="en-US" altLang="ko-KR" sz="1600" b="1" dirty="0" smtClean="0"/>
              <a:t>0</a:t>
            </a:r>
            <a:r>
              <a:rPr lang="ko-KR" altLang="en-US" sz="1600" b="1" dirty="0" smtClean="0"/>
              <a:t>인 행렬을 대각 행렬이라 한다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기호는 </a:t>
            </a:r>
            <a:r>
              <a:rPr lang="en-US" altLang="ko-KR" sz="1600" b="1" dirty="0" err="1" smtClean="0"/>
              <a:t>diag</a:t>
            </a:r>
            <a:r>
              <a:rPr lang="en-US" altLang="ko-KR" sz="1600" b="1" dirty="0" smtClean="0"/>
              <a:t>(a1,a2,a3,….)</a:t>
            </a:r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8780" y="3095625"/>
                <a:ext cx="3657600" cy="3387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3200" i="1" dirty="0" smtClean="0">
                  <a:latin typeface="Cambria Math" panose="02040503050406030204" pitchFamily="18" charset="0"/>
                </a:endParaRPr>
              </a:p>
              <a:p>
                <a:endParaRPr lang="en-US" altLang="ko-KR" sz="32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(1.5,0.5)</m:t>
                      </m:r>
                    </m:oMath>
                  </m:oMathPara>
                </a14:m>
                <a:endParaRPr lang="en-US" altLang="ko-KR" sz="3200" dirty="0" smtClean="0"/>
              </a:p>
              <a:p>
                <a:endParaRPr lang="en-US" altLang="ko-KR" sz="3200" dirty="0" smtClean="0"/>
              </a:p>
              <a:p>
                <a:endParaRPr lang="en-US" altLang="ko-KR" sz="3200" dirty="0" smtClean="0"/>
              </a:p>
              <a:p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80" y="3095625"/>
                <a:ext cx="3657600" cy="33874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18333" t="29881" r="53413" b="34582"/>
          <a:stretch/>
        </p:blipFill>
        <p:spPr>
          <a:xfrm>
            <a:off x="4752375" y="2118224"/>
            <a:ext cx="5167086" cy="365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774191" y="7206233"/>
            <a:ext cx="914527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벡터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행렬식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공간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생각하자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927100" y="945234"/>
            <a:ext cx="868730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1.2 </a:t>
            </a:r>
            <a:r>
              <a:rPr lang="ko-KR" altLang="en-US" sz="1600" b="1" dirty="0" smtClean="0"/>
              <a:t>행렬과 사상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 smtClean="0"/>
              <a:t>대각행렬</a:t>
            </a: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축에 따르는 늘고 </a:t>
            </a:r>
            <a:r>
              <a:rPr lang="ko-KR" altLang="en-US" sz="1600" b="1" dirty="0" err="1" smtClean="0"/>
              <a:t>줄음</a:t>
            </a:r>
            <a:r>
              <a:rPr lang="en-US" altLang="ko-KR" sz="1600" b="1" dirty="0" smtClean="0"/>
              <a:t>, </a:t>
            </a:r>
            <a:r>
              <a:rPr lang="ko-KR" altLang="en-US" sz="1600" b="1" dirty="0" err="1" smtClean="0"/>
              <a:t>대각성분은</a:t>
            </a:r>
            <a:r>
              <a:rPr lang="ko-KR" altLang="en-US" sz="1600" b="1" dirty="0" smtClean="0"/>
              <a:t> 각 축의 늘고 주는 배율</a:t>
            </a: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대각 </a:t>
            </a:r>
            <a:r>
              <a:rPr lang="ko-KR" altLang="en-US" sz="1600" b="1" dirty="0" err="1" smtClean="0"/>
              <a:t>행렬끼리의</a:t>
            </a:r>
            <a:r>
              <a:rPr lang="ko-KR" altLang="en-US" sz="1600" b="1" dirty="0" smtClean="0"/>
              <a:t> 곱은 다음과 같다</a:t>
            </a:r>
            <a:r>
              <a:rPr lang="en-US" altLang="ko-KR" sz="1600" b="1" dirty="0" smtClean="0"/>
              <a:t>.  ‘</a:t>
            </a:r>
            <a:r>
              <a:rPr lang="ko-KR" altLang="en-US" sz="1600" b="1" dirty="0" smtClean="0"/>
              <a:t>축에 따른 신축</a:t>
            </a:r>
            <a:r>
              <a:rPr lang="en-US" altLang="ko-KR" sz="1600" b="1" dirty="0" smtClean="0"/>
              <a:t>’</a:t>
            </a:r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8333" t="45926" r="53334" b="37634"/>
          <a:stretch/>
        </p:blipFill>
        <p:spPr>
          <a:xfrm>
            <a:off x="1460500" y="1978309"/>
            <a:ext cx="5181600" cy="1691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19167" t="52101" r="62916" b="35557"/>
          <a:stretch/>
        </p:blipFill>
        <p:spPr>
          <a:xfrm>
            <a:off x="1231900" y="4421296"/>
            <a:ext cx="4849794" cy="18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774191" y="7206233"/>
            <a:ext cx="914527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벡터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행렬식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공간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생각하자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18572D-EDEF-4926-97B5-F40D7D35935E}"/>
                  </a:ext>
                </a:extLst>
              </p:cNvPr>
              <p:cNvSpPr txBox="1"/>
              <p:nvPr/>
            </p:nvSpPr>
            <p:spPr>
              <a:xfrm>
                <a:off x="927100" y="945234"/>
                <a:ext cx="8687309" cy="6259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/>
                  <a:t>1.2 </a:t>
                </a:r>
                <a:r>
                  <a:rPr lang="ko-KR" altLang="en-US" sz="1600" b="1" dirty="0" smtClean="0"/>
                  <a:t>행렬과 사상</a:t>
                </a:r>
                <a:endParaRPr lang="en-US" altLang="ko-KR" sz="1600" b="1" dirty="0" smtClean="0"/>
              </a:p>
              <a:p>
                <a:endParaRPr lang="en-US" altLang="ko-KR" sz="16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b="1" dirty="0" err="1" smtClean="0"/>
                  <a:t>역행렬</a:t>
                </a:r>
                <a:r>
                  <a:rPr lang="en-US" altLang="ko-KR" sz="1600" b="1" dirty="0" smtClean="0"/>
                  <a:t>=</a:t>
                </a:r>
                <a:r>
                  <a:rPr lang="ko-KR" altLang="en-US" sz="1600" b="1" dirty="0" smtClean="0"/>
                  <a:t>역사상</a:t>
                </a:r>
                <a:endParaRPr lang="en-US" altLang="ko-KR" sz="16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b="1" dirty="0" err="1" smtClean="0"/>
                  <a:t>정방행렬</a:t>
                </a:r>
                <a:r>
                  <a:rPr lang="ko-KR" altLang="en-US" sz="1600" b="1" dirty="0" smtClean="0"/>
                  <a:t> </a:t>
                </a:r>
                <a:r>
                  <a:rPr lang="en-US" altLang="ko-KR" sz="1600" b="1" dirty="0" smtClean="0"/>
                  <a:t>A</a:t>
                </a:r>
                <a:r>
                  <a:rPr lang="ko-KR" altLang="en-US" sz="1600" b="1" dirty="0" smtClean="0"/>
                  <a:t>에 대해 그 역사상에 대응하는 행렬을 </a:t>
                </a:r>
                <a:r>
                  <a:rPr lang="en-US" altLang="ko-KR" sz="1600" b="1" dirty="0" smtClean="0"/>
                  <a:t>‘A</a:t>
                </a:r>
                <a:r>
                  <a:rPr lang="ko-KR" altLang="en-US" sz="1600" b="1" dirty="0" smtClean="0"/>
                  <a:t>의</a:t>
                </a:r>
                <a:r>
                  <a:rPr lang="en-US" altLang="ko-KR" sz="1600" b="1" dirty="0" smtClean="0"/>
                  <a:t> </a:t>
                </a:r>
                <a:r>
                  <a:rPr lang="ko-KR" altLang="en-US" sz="1600" b="1" dirty="0" err="1" smtClean="0"/>
                  <a:t>역행렬</a:t>
                </a:r>
                <a:r>
                  <a:rPr lang="en-US" altLang="ko-KR" sz="1600" b="1" dirty="0" smtClean="0"/>
                  <a:t>’ </a:t>
                </a:r>
                <a:r>
                  <a:rPr lang="ko-KR" altLang="en-US" sz="1600" b="1" dirty="0" smtClean="0"/>
                  <a:t>이라고 하고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ko-KR" sz="1600" b="1" dirty="0" smtClean="0"/>
                  <a:t> </a:t>
                </a:r>
                <a:r>
                  <a:rPr lang="ko-KR" altLang="en-US" sz="1600" b="1" dirty="0" smtClean="0"/>
                  <a:t>이라고 쓴다</a:t>
                </a:r>
                <a:r>
                  <a:rPr lang="en-US" altLang="ko-KR" sz="1600" b="1" dirty="0" smtClean="0"/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b="1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>
                        <a:latin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b="1" dirty="0" smtClean="0"/>
                  <a:t>‘</a:t>
                </a:r>
                <a:r>
                  <a:rPr lang="ko-KR" altLang="en-US" sz="1600" b="1" dirty="0" smtClean="0"/>
                  <a:t>납작하게 눌리는</a:t>
                </a:r>
                <a:r>
                  <a:rPr lang="en-US" altLang="ko-KR" sz="1600" b="1" dirty="0" smtClean="0"/>
                  <a:t>‘ </a:t>
                </a:r>
                <a:r>
                  <a:rPr lang="ko-KR" altLang="en-US" sz="1600" b="1" dirty="0" smtClean="0"/>
                  <a:t>경우 </a:t>
                </a:r>
                <a:r>
                  <a:rPr lang="ko-KR" altLang="en-US" sz="1600" b="1" dirty="0" err="1" smtClean="0"/>
                  <a:t>역행렬이</a:t>
                </a:r>
                <a:r>
                  <a:rPr lang="ko-KR" altLang="en-US" sz="1600" b="1" dirty="0" smtClean="0"/>
                  <a:t> 존재하지 않는다</a:t>
                </a:r>
                <a:r>
                  <a:rPr lang="en-US" altLang="ko-KR" sz="1600" b="1" dirty="0" smtClean="0"/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b="1" dirty="0" smtClean="0"/>
                  <a:t>‘</a:t>
                </a:r>
                <a:r>
                  <a:rPr lang="ko-KR" altLang="en-US" sz="1600" b="1" dirty="0" smtClean="0"/>
                  <a:t>눌린다</a:t>
                </a:r>
                <a:r>
                  <a:rPr lang="en-US" altLang="ko-KR" sz="1600" b="1" dirty="0" smtClean="0"/>
                  <a:t>’</a:t>
                </a:r>
                <a:r>
                  <a:rPr lang="ko-KR" altLang="en-US" sz="1600" b="1" dirty="0" smtClean="0"/>
                  <a:t>라는 것은 서로 다른 점이 </a:t>
                </a:r>
                <a:r>
                  <a:rPr lang="en-US" altLang="ko-KR" sz="1600" b="1" dirty="0" smtClean="0"/>
                  <a:t>A</a:t>
                </a:r>
                <a:r>
                  <a:rPr lang="ko-KR" altLang="en-US" sz="1600" b="1" dirty="0" smtClean="0"/>
                  <a:t>를 적용하면 같은 점으로 이동한다는 의미이기 때문</a:t>
                </a: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b="1" dirty="0" smtClean="0"/>
                  <a:t>대각 행렬의 경우 </a:t>
                </a:r>
                <a:r>
                  <a:rPr lang="en-US" altLang="ko-KR" sz="1600" b="1" dirty="0" err="1" smtClean="0"/>
                  <a:t>diag</a:t>
                </a:r>
                <a:r>
                  <a:rPr lang="en-US" altLang="ko-KR" sz="1600" b="1" dirty="0" smtClean="0"/>
                  <a:t>(a1,a2,a3,…,an)</a:t>
                </a:r>
                <a:r>
                  <a:rPr lang="ko-KR" altLang="en-US" sz="1600" b="1" dirty="0" smtClean="0"/>
                  <a:t>의</a:t>
                </a:r>
                <a:r>
                  <a:rPr lang="en-US" altLang="ko-KR" sz="1600" b="1" dirty="0" smtClean="0"/>
                  <a:t> </a:t>
                </a:r>
                <a:r>
                  <a:rPr lang="ko-KR" altLang="en-US" sz="1600" b="1" dirty="0" err="1" smtClean="0"/>
                  <a:t>역행렬은</a:t>
                </a:r>
                <a:r>
                  <a:rPr lang="ko-KR" altLang="en-US" sz="1600" b="1" dirty="0" smtClean="0"/>
                  <a:t> </a:t>
                </a:r>
                <a:r>
                  <a:rPr lang="en-US" altLang="ko-KR" sz="1600" b="1" dirty="0" err="1" smtClean="0"/>
                  <a:t>diag</a:t>
                </a:r>
                <a:r>
                  <a:rPr lang="en-US" altLang="ko-KR" sz="1600" b="1" dirty="0" smtClean="0"/>
                  <a:t>(1/a1,1/a2,1/a3,…,1/an)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b="1" dirty="0" smtClean="0"/>
                  <a:t>단 </a:t>
                </a:r>
                <a:r>
                  <a:rPr lang="en-US" altLang="ko-KR" sz="1600" b="1" dirty="0" smtClean="0"/>
                  <a:t>, an</a:t>
                </a:r>
                <a:r>
                  <a:rPr lang="ko-KR" altLang="en-US" sz="1600" b="1" dirty="0" smtClean="0"/>
                  <a:t>이 </a:t>
                </a:r>
                <a:r>
                  <a:rPr lang="en-US" altLang="ko-KR" sz="1600" b="1" dirty="0" smtClean="0"/>
                  <a:t>0</a:t>
                </a:r>
                <a:r>
                  <a:rPr lang="ko-KR" altLang="en-US" sz="1600" b="1" dirty="0" smtClean="0"/>
                  <a:t>인 성분이 있다면 </a:t>
                </a:r>
                <a:r>
                  <a:rPr lang="ko-KR" altLang="en-US" sz="1600" b="1" dirty="0" err="1" smtClean="0"/>
                  <a:t>역행렬</a:t>
                </a:r>
                <a:r>
                  <a:rPr lang="ko-KR" altLang="en-US" sz="1600" b="1" dirty="0" smtClean="0"/>
                  <a:t> 존재하지 않는다</a:t>
                </a:r>
                <a:r>
                  <a:rPr lang="en-US" altLang="ko-KR" sz="1600" b="1" dirty="0" smtClean="0"/>
                  <a:t>-&gt;</a:t>
                </a:r>
                <a:r>
                  <a:rPr lang="ko-KR" altLang="en-US" sz="1600" b="1" dirty="0" smtClean="0"/>
                  <a:t>납작하게 눌리는 사상</a:t>
                </a: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endParaRPr lang="ko-KR" alt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18572D-EDEF-4926-97B5-F40D7D359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00" y="945234"/>
                <a:ext cx="8687309" cy="6259021"/>
              </a:xfrm>
              <a:prstGeom prst="rect">
                <a:avLst/>
              </a:prstGeom>
              <a:blipFill>
                <a:blip r:embed="rId3"/>
                <a:stretch>
                  <a:fillRect l="-351" t="-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01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774191" y="7206233"/>
            <a:ext cx="914527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벡터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행렬식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공간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생각하자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927100" y="945234"/>
            <a:ext cx="868730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1.2 </a:t>
            </a:r>
            <a:r>
              <a:rPr lang="ko-KR" altLang="en-US" sz="1600" b="1" dirty="0" smtClean="0"/>
              <a:t>행렬과 사상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좌표 변환</a:t>
            </a: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r>
              <a:rPr lang="ko-KR" altLang="en-US" sz="1600" b="1" dirty="0" err="1" smtClean="0"/>
              <a:t>좌표변환은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‘</a:t>
            </a:r>
            <a:r>
              <a:rPr lang="ko-KR" altLang="en-US" sz="1600" b="1" dirty="0" err="1" smtClean="0"/>
              <a:t>정방행렬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A</a:t>
            </a:r>
            <a:r>
              <a:rPr lang="ko-KR" altLang="en-US" sz="1600" b="1" dirty="0" smtClean="0"/>
              <a:t>를 곱한다</a:t>
            </a:r>
            <a:r>
              <a:rPr lang="en-US" altLang="ko-KR" sz="1600" b="1" dirty="0" smtClean="0"/>
              <a:t>‘ </a:t>
            </a:r>
            <a:r>
              <a:rPr lang="ko-KR" altLang="en-US" sz="1600" b="1" dirty="0" smtClean="0"/>
              <a:t>라는 형태로 쓸 수 있으며 </a:t>
            </a:r>
            <a:r>
              <a:rPr lang="en-US" altLang="ko-KR" sz="1600" b="1" dirty="0" smtClean="0"/>
              <a:t>A</a:t>
            </a:r>
            <a:r>
              <a:rPr lang="ko-KR" altLang="en-US" sz="1600" b="1" dirty="0" smtClean="0"/>
              <a:t>에는 </a:t>
            </a:r>
            <a:r>
              <a:rPr lang="ko-KR" altLang="en-US" sz="1600" b="1" dirty="0" err="1" smtClean="0"/>
              <a:t>역행렬이</a:t>
            </a:r>
            <a:r>
              <a:rPr lang="ko-KR" altLang="en-US" sz="1600" b="1" dirty="0" smtClean="0"/>
              <a:t> 존재한다</a:t>
            </a:r>
            <a:r>
              <a:rPr lang="en-US" altLang="ko-KR" sz="1600" b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반대로 </a:t>
            </a:r>
            <a:r>
              <a:rPr lang="ko-KR" altLang="en-US" sz="1600" b="1" dirty="0" err="1" smtClean="0"/>
              <a:t>역행렬을</a:t>
            </a:r>
            <a:r>
              <a:rPr lang="ko-KR" altLang="en-US" sz="1600" b="1" dirty="0" smtClean="0"/>
              <a:t> 지니는 </a:t>
            </a:r>
            <a:r>
              <a:rPr lang="ko-KR" altLang="en-US" sz="1600" b="1" dirty="0" err="1" smtClean="0"/>
              <a:t>정방행렬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A</a:t>
            </a:r>
            <a:r>
              <a:rPr lang="ko-KR" altLang="en-US" sz="1600" b="1" dirty="0" smtClean="0"/>
              <a:t>를 곱하는 것은 </a:t>
            </a:r>
            <a:r>
              <a:rPr lang="ko-KR" altLang="en-US" sz="1600" b="1" dirty="0" err="1" smtClean="0"/>
              <a:t>좌표변환이라고</a:t>
            </a:r>
            <a:r>
              <a:rPr lang="ko-KR" altLang="en-US" sz="1600" b="1" dirty="0" smtClean="0"/>
              <a:t> 해석할 수 있다</a:t>
            </a:r>
            <a:r>
              <a:rPr lang="en-US" altLang="ko-KR" sz="1600" b="1" dirty="0" smtClean="0"/>
              <a:t>.</a:t>
            </a: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1261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774191" y="7206233"/>
            <a:ext cx="914527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벡터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행렬식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공간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생각하자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18572D-EDEF-4926-97B5-F40D7D35935E}"/>
                  </a:ext>
                </a:extLst>
              </p:cNvPr>
              <p:cNvSpPr txBox="1"/>
              <p:nvPr/>
            </p:nvSpPr>
            <p:spPr>
              <a:xfrm>
                <a:off x="927100" y="945234"/>
                <a:ext cx="8687309" cy="10944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/>
                  <a:t>1.2 </a:t>
                </a:r>
                <a:r>
                  <a:rPr lang="ko-KR" altLang="en-US" sz="1600" b="1" dirty="0" smtClean="0"/>
                  <a:t>행렬과 사상</a:t>
                </a:r>
                <a:endParaRPr lang="en-US" altLang="ko-KR" sz="16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b="1" dirty="0" err="1" smtClean="0"/>
                  <a:t>전치행렬</a:t>
                </a: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b="1" dirty="0" smtClean="0"/>
                  <a:t>행렬의 행과 열을 바꿔 넣은 것</a:t>
                </a:r>
                <a:r>
                  <a:rPr lang="en-US" altLang="ko-KR" sz="1600" b="1" dirty="0" smtClean="0"/>
                  <a:t>, </a:t>
                </a:r>
                <a:r>
                  <a:rPr lang="ko-KR" altLang="en-US" sz="1600" b="1" dirty="0" smtClean="0"/>
                  <a:t>기호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r>
                  <a:rPr lang="ko-KR" altLang="en-US" sz="1600" b="1" dirty="0" smtClean="0"/>
                  <a:t> </a:t>
                </a: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endParaRPr lang="ko-KR" alt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18572D-EDEF-4926-97B5-F40D7D359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00" y="945234"/>
                <a:ext cx="8687309" cy="10944919"/>
              </a:xfrm>
              <a:prstGeom prst="rect">
                <a:avLst/>
              </a:prstGeom>
              <a:blipFill>
                <a:blip r:embed="rId3"/>
                <a:stretch>
                  <a:fillRect l="-351" t="-2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55700" y="2017258"/>
                <a:ext cx="3657600" cy="2932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3200" i="1" dirty="0" smtClean="0">
                  <a:latin typeface="Cambria Math" panose="02040503050406030204" pitchFamily="18" charset="0"/>
                </a:endParaRPr>
              </a:p>
              <a:p>
                <a:endParaRPr lang="en-US" altLang="ko-KR" sz="32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700" y="2017258"/>
                <a:ext cx="3657600" cy="29321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10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774191" y="7206233"/>
            <a:ext cx="914527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왜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선형대수를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배워야 하는가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927100" y="945234"/>
            <a:ext cx="86873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공간이라고 생각하면 직관이 먹힌다</a:t>
            </a:r>
            <a:r>
              <a:rPr lang="en-US" altLang="ko-KR" sz="1600" b="1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근사 수단으로 사용하기 편리하다</a:t>
            </a:r>
            <a:r>
              <a:rPr lang="en-US" altLang="ko-KR" sz="1600" b="1" dirty="0" smtClean="0"/>
              <a:t>.</a:t>
            </a:r>
            <a:endParaRPr lang="en-US" altLang="ko-KR" sz="1600" b="1" dirty="0"/>
          </a:p>
          <a:p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0834" t="43754" r="28750" b="32065"/>
          <a:stretch/>
        </p:blipFill>
        <p:spPr>
          <a:xfrm>
            <a:off x="2298700" y="1266825"/>
            <a:ext cx="5562600" cy="24874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42915" t="20499" r="40000" b="64687"/>
          <a:stretch/>
        </p:blipFill>
        <p:spPr>
          <a:xfrm>
            <a:off x="1673611" y="4713293"/>
            <a:ext cx="3613597" cy="17625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42915" t="79281" r="40000" b="8390"/>
          <a:stretch/>
        </p:blipFill>
        <p:spPr>
          <a:xfrm>
            <a:off x="5378576" y="4806255"/>
            <a:ext cx="3670082" cy="148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5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774191" y="7206233"/>
            <a:ext cx="914527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벡터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행렬식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공간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생각하자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927100" y="945234"/>
            <a:ext cx="8687309" cy="1585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1.3 </a:t>
            </a:r>
            <a:r>
              <a:rPr lang="ko-KR" altLang="en-US" sz="1600" b="1" dirty="0" smtClean="0"/>
              <a:t>행렬</a:t>
            </a:r>
            <a:r>
              <a:rPr lang="ko-KR" altLang="en-US" sz="1600" b="1" dirty="0"/>
              <a:t>식</a:t>
            </a:r>
            <a:r>
              <a:rPr lang="ko-KR" altLang="en-US" sz="1600" b="1" dirty="0" smtClean="0"/>
              <a:t>과 확대율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원래의 도형이 가로 </a:t>
            </a:r>
            <a:r>
              <a:rPr lang="en-US" altLang="ko-KR" sz="1600" b="1" dirty="0" smtClean="0"/>
              <a:t>1.5</a:t>
            </a:r>
            <a:r>
              <a:rPr lang="ko-KR" altLang="en-US" sz="1600" b="1" dirty="0" smtClean="0"/>
              <a:t>배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세로 </a:t>
            </a:r>
            <a:r>
              <a:rPr lang="en-US" altLang="ko-KR" sz="1600" b="1" dirty="0" smtClean="0"/>
              <a:t>0.5</a:t>
            </a:r>
            <a:r>
              <a:rPr lang="ko-KR" altLang="en-US" sz="1600" b="1" dirty="0" smtClean="0"/>
              <a:t>배로 확대되어 면적은 </a:t>
            </a:r>
            <a:r>
              <a:rPr lang="en-US" altLang="ko-KR" sz="1600" b="1" dirty="0" smtClean="0"/>
              <a:t>0.75</a:t>
            </a:r>
            <a:r>
              <a:rPr lang="ko-KR" altLang="en-US" sz="1600" b="1" dirty="0" smtClean="0"/>
              <a:t>배가 된다</a:t>
            </a:r>
            <a:r>
              <a:rPr lang="en-US" altLang="ko-KR" sz="1600" b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이러한 면적 확대율을 행렬식</a:t>
            </a:r>
            <a:r>
              <a:rPr lang="en-US" altLang="ko-KR" sz="1600" b="1" dirty="0" smtClean="0"/>
              <a:t>(determinant)</a:t>
            </a:r>
            <a:r>
              <a:rPr lang="ko-KR" altLang="en-US" sz="1600" b="1" dirty="0" smtClean="0"/>
              <a:t>라고 한다</a:t>
            </a:r>
            <a:r>
              <a:rPr lang="en-US" altLang="ko-KR" sz="1600" b="1" dirty="0" smtClean="0"/>
              <a:t>. </a:t>
            </a:r>
            <a:r>
              <a:rPr lang="ko-KR" altLang="en-US" sz="1600" b="1" dirty="0" smtClean="0"/>
              <a:t>기호 </a:t>
            </a:r>
            <a:r>
              <a:rPr lang="en-US" altLang="ko-KR" sz="1600" b="1" dirty="0" err="1" smtClean="0"/>
              <a:t>det</a:t>
            </a:r>
            <a:r>
              <a:rPr lang="en-US" altLang="ko-KR" sz="1600" b="1" dirty="0" smtClean="0"/>
              <a:t> A</a:t>
            </a:r>
          </a:p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일반적으로 </a:t>
            </a:r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차 </a:t>
            </a:r>
            <a:r>
              <a:rPr lang="ko-KR" altLang="en-US" sz="1600" b="1" dirty="0" err="1" smtClean="0"/>
              <a:t>정방행렬의</a:t>
            </a:r>
            <a:r>
              <a:rPr lang="ko-KR" altLang="en-US" sz="1600" b="1" dirty="0" smtClean="0"/>
              <a:t> 행렬식은 평행사변형의 면적</a:t>
            </a:r>
            <a:r>
              <a:rPr lang="en-US" altLang="ko-KR" sz="1600" b="1" dirty="0" smtClean="0"/>
              <a:t>, 3</a:t>
            </a:r>
            <a:r>
              <a:rPr lang="ko-KR" altLang="en-US" sz="1600" b="1" dirty="0" smtClean="0"/>
              <a:t>차 </a:t>
            </a:r>
            <a:r>
              <a:rPr lang="ko-KR" altLang="en-US" sz="1600" b="1" dirty="0" err="1" smtClean="0"/>
              <a:t>정방향렬의</a:t>
            </a:r>
            <a:r>
              <a:rPr lang="ko-KR" altLang="en-US" sz="1600" b="1" dirty="0" smtClean="0"/>
              <a:t> 행렬식은 평행육면체의 부피로 해석할  수 있다</a:t>
            </a:r>
            <a:r>
              <a:rPr lang="en-US" altLang="ko-KR" sz="1600" b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도형이 뒤집힌 경우 행렬식은 음수가 된다</a:t>
            </a:r>
            <a:r>
              <a:rPr lang="en-US" altLang="ko-KR" sz="1600" b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도형이 납작하게 되는 경우 확대율은 </a:t>
            </a:r>
            <a:r>
              <a:rPr lang="en-US" altLang="ko-KR" sz="1600" b="1" dirty="0" smtClean="0"/>
              <a:t>0, </a:t>
            </a:r>
            <a:r>
              <a:rPr lang="ko-KR" altLang="en-US" sz="1600" b="1" dirty="0" err="1" smtClean="0"/>
              <a:t>역행렬이</a:t>
            </a:r>
            <a:r>
              <a:rPr lang="ko-KR" altLang="en-US" sz="1600" b="1" dirty="0" smtClean="0"/>
              <a:t> 존재하지 않음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r>
              <a:rPr lang="ko-KR" altLang="en-US" sz="1600" b="1" dirty="0" smtClean="0"/>
              <a:t> </a:t>
            </a: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8333" t="29881" r="53413" b="34582"/>
          <a:stretch/>
        </p:blipFill>
        <p:spPr>
          <a:xfrm>
            <a:off x="4296381" y="716604"/>
            <a:ext cx="5167086" cy="3655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5526" y="1740991"/>
                <a:ext cx="3657600" cy="28625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3200" i="1" dirty="0" smtClean="0">
                  <a:latin typeface="Cambria Math" panose="02040503050406030204" pitchFamily="18" charset="0"/>
                </a:endParaRPr>
              </a:p>
              <a:p>
                <a:endParaRPr lang="en-US" altLang="ko-KR" sz="3200" b="0" i="1" dirty="0" smtClean="0">
                  <a:latin typeface="Cambria Math" panose="02040503050406030204" pitchFamily="18" charset="0"/>
                </a:endParaRPr>
              </a:p>
              <a:p>
                <a:endParaRPr lang="en-US" altLang="ko-KR" sz="3200" dirty="0" smtClean="0"/>
              </a:p>
              <a:p>
                <a:endParaRPr lang="en-US" altLang="ko-KR" sz="3200" dirty="0" smtClean="0"/>
              </a:p>
              <a:p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26" y="1740991"/>
                <a:ext cx="3657600" cy="2862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71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774191" y="7206233"/>
            <a:ext cx="914527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벡터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행렬식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공간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생각하자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18572D-EDEF-4926-97B5-F40D7D35935E}"/>
                  </a:ext>
                </a:extLst>
              </p:cNvPr>
              <p:cNvSpPr txBox="1"/>
              <p:nvPr/>
            </p:nvSpPr>
            <p:spPr>
              <a:xfrm>
                <a:off x="927100" y="945234"/>
                <a:ext cx="8687309" cy="7263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/>
                  <a:t>1.3 </a:t>
                </a:r>
                <a:r>
                  <a:rPr lang="ko-KR" altLang="en-US" sz="1600" b="1" dirty="0" smtClean="0"/>
                  <a:t>행렬</a:t>
                </a:r>
                <a:r>
                  <a:rPr lang="ko-KR" altLang="en-US" sz="1600" b="1" dirty="0"/>
                  <a:t>식</a:t>
                </a:r>
                <a:r>
                  <a:rPr lang="ko-KR" altLang="en-US" sz="1600" b="1" dirty="0" smtClean="0"/>
                  <a:t>과 확대율</a:t>
                </a:r>
                <a:endParaRPr lang="en-US" altLang="ko-KR" sz="16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b="1" dirty="0" smtClean="0"/>
                  <a:t>행렬식의 성질</a:t>
                </a: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b="1" dirty="0" smtClean="0"/>
                  <a:t>‘</a:t>
                </a:r>
                <a:r>
                  <a:rPr lang="ko-KR" altLang="en-US" sz="1600" b="1" dirty="0" smtClean="0"/>
                  <a:t>행렬은 사상이다</a:t>
                </a:r>
                <a:r>
                  <a:rPr lang="en-US" altLang="ko-KR" sz="1600" b="1" dirty="0" smtClean="0"/>
                  <a:t>’  ‘</a:t>
                </a:r>
                <a:r>
                  <a:rPr lang="ko-KR" altLang="en-US" sz="1600" b="1" dirty="0" smtClean="0"/>
                  <a:t>행렬식</a:t>
                </a:r>
                <a:r>
                  <a:rPr lang="en-US" altLang="ko-KR" sz="1600" b="1" dirty="0" smtClean="0"/>
                  <a:t>=</a:t>
                </a:r>
                <a:r>
                  <a:rPr lang="ko-KR" altLang="en-US" sz="1600" b="1" dirty="0" smtClean="0"/>
                  <a:t>부피</a:t>
                </a:r>
                <a:r>
                  <a:rPr lang="en-US" altLang="ko-KR" sz="1600" b="1" dirty="0" smtClean="0"/>
                  <a:t>’</a:t>
                </a:r>
                <a:r>
                  <a:rPr lang="ko-KR" altLang="en-US" sz="1600" b="1" dirty="0" smtClean="0"/>
                  <a:t>의 관점에서 해석</a:t>
                </a: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𝒅𝒆𝒕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𝒅𝒆𝒕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𝑨𝑩</m:t>
                        </m:r>
                      </m:e>
                    </m:d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1" i="0" smtClean="0">
                            <a:latin typeface="Cambria Math" panose="02040503050406030204" pitchFamily="18" charset="0"/>
                          </a:rPr>
                          <m:t>𝐝𝐞𝐭</m:t>
                        </m:r>
                        <m:r>
                          <a:rPr lang="en-US" altLang="ko-KR" sz="16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d>
                    <m:d>
                      <m:d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1" i="0" smtClean="0">
                            <a:latin typeface="Cambria Math" panose="02040503050406030204" pitchFamily="18" charset="0"/>
                          </a:rPr>
                          <m:t>𝐝𝐞𝐭</m:t>
                        </m:r>
                        <m:r>
                          <a:rPr lang="en-US" altLang="ko-KR" sz="16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</m:oMath>
                </a14:m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𝒅𝒆𝒕</m:t>
                    </m:r>
                    <m:sSup>
                      <m:sSup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𝒅𝒆𝒕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den>
                    </m:f>
                  </m:oMath>
                </a14:m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b="1" dirty="0" smtClean="0"/>
                  <a:t>어딘가의 열이 모두 </a:t>
                </a:r>
                <a:r>
                  <a:rPr lang="en-US" altLang="ko-KR" sz="1600" b="1" dirty="0" smtClean="0"/>
                  <a:t>0</a:t>
                </a:r>
                <a:r>
                  <a:rPr lang="ko-KR" altLang="en-US" sz="1600" b="1" dirty="0" smtClean="0"/>
                  <a:t>인 경우 </a:t>
                </a:r>
                <a:r>
                  <a:rPr lang="en-US" altLang="ko-KR" sz="1600" b="1" dirty="0" err="1" smtClean="0"/>
                  <a:t>det</a:t>
                </a:r>
                <a:r>
                  <a:rPr lang="en-US" altLang="ko-KR" sz="1600" b="1" dirty="0" smtClean="0"/>
                  <a:t>=0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b="1" dirty="0" smtClean="0"/>
                  <a:t>어느 열이든 두 열이 완전히 같은 경우 </a:t>
                </a:r>
                <a:r>
                  <a:rPr lang="en-US" altLang="ko-KR" sz="1600" b="1" dirty="0" err="1" smtClean="0"/>
                  <a:t>det</a:t>
                </a:r>
                <a:r>
                  <a:rPr lang="en-US" altLang="ko-KR" sz="1600" b="1" dirty="0" smtClean="0"/>
                  <a:t>=0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b="1" dirty="0" smtClean="0"/>
                  <a:t>어느 열의 </a:t>
                </a:r>
                <a:r>
                  <a:rPr lang="ko-KR" altLang="en-US" sz="1600" b="1" dirty="0" err="1" smtClean="0"/>
                  <a:t>정수배를</a:t>
                </a:r>
                <a:r>
                  <a:rPr lang="ko-KR" altLang="en-US" sz="1600" b="1" dirty="0" smtClean="0"/>
                  <a:t> 다른 열에 더해도 값이 변하지 않는다</a:t>
                </a:r>
                <a:r>
                  <a:rPr lang="en-US" altLang="ko-KR" sz="1600" b="1" dirty="0" smtClean="0"/>
                  <a:t>.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𝒅𝒆𝒕</m:t>
                    </m:r>
                    <m:d>
                      <m:d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𝒅𝒆𝒕</m:t>
                    </m:r>
                    <m:d>
                      <m:d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600" b="1" dirty="0" smtClean="0"/>
              </a:p>
              <a:p>
                <a:endParaRPr lang="en-US" altLang="ko-KR" sz="1600" b="1" dirty="0"/>
              </a:p>
              <a:p>
                <a:endParaRPr lang="en-US" altLang="ko-KR" sz="1600" b="1" dirty="0" smtClean="0"/>
              </a:p>
              <a:p>
                <a:endParaRPr lang="en-US" altLang="ko-KR" sz="1600" b="1" dirty="0"/>
              </a:p>
              <a:p>
                <a:endParaRPr lang="en-US" altLang="ko-KR" sz="1600" b="1" dirty="0" smtClean="0"/>
              </a:p>
              <a:p>
                <a:endParaRPr lang="en-US" altLang="ko-KR" sz="1600" b="1" dirty="0"/>
              </a:p>
              <a:p>
                <a:endParaRPr lang="en-US" altLang="ko-KR" sz="1600" b="1" dirty="0" smtClean="0"/>
              </a:p>
              <a:p>
                <a:endParaRPr lang="en-US" altLang="ko-KR" sz="1600" b="1" dirty="0"/>
              </a:p>
              <a:p>
                <a:endParaRPr lang="en-US" altLang="ko-KR" sz="1600" b="1" dirty="0" smtClean="0"/>
              </a:p>
              <a:p>
                <a:endParaRPr lang="en-US" altLang="ko-KR" sz="1600" b="1" dirty="0"/>
              </a:p>
              <a:p>
                <a:endParaRPr lang="en-US" altLang="ko-KR" sz="1600" b="1" dirty="0" smtClean="0"/>
              </a:p>
              <a:p>
                <a:endParaRPr lang="en-US" altLang="ko-KR" sz="1600" b="1" dirty="0"/>
              </a:p>
              <a:p>
                <a:endParaRPr lang="en-US" altLang="ko-KR" sz="1600" b="1" dirty="0" smtClean="0"/>
              </a:p>
              <a:p>
                <a:endParaRPr lang="en-US" altLang="ko-KR" sz="1600" b="1" dirty="0"/>
              </a:p>
              <a:p>
                <a:endParaRPr lang="en-US" altLang="ko-KR" sz="1600" b="1" dirty="0"/>
              </a:p>
              <a:p>
                <a:endParaRPr lang="en-US" altLang="ko-KR" sz="1600" b="1" dirty="0" smtClean="0"/>
              </a:p>
              <a:p>
                <a:endParaRPr lang="ko-KR" alt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18572D-EDEF-4926-97B5-F40D7D359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00" y="945234"/>
                <a:ext cx="8687309" cy="7263848"/>
              </a:xfrm>
              <a:prstGeom prst="rect">
                <a:avLst/>
              </a:prstGeom>
              <a:blipFill>
                <a:blip r:embed="rId3"/>
                <a:stretch>
                  <a:fillRect l="-351" t="-3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4467225"/>
            <a:ext cx="5562600" cy="168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6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774191" y="7206233"/>
            <a:ext cx="914527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벡터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행렬식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공간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생각하자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18572D-EDEF-4926-97B5-F40D7D35935E}"/>
                  </a:ext>
                </a:extLst>
              </p:cNvPr>
              <p:cNvSpPr txBox="1"/>
              <p:nvPr/>
            </p:nvSpPr>
            <p:spPr>
              <a:xfrm>
                <a:off x="927100" y="945234"/>
                <a:ext cx="8687309" cy="4190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/>
                  <a:t>1.3 </a:t>
                </a:r>
                <a:r>
                  <a:rPr lang="ko-KR" altLang="en-US" sz="1600" b="1" dirty="0" smtClean="0"/>
                  <a:t>행렬</a:t>
                </a:r>
                <a:r>
                  <a:rPr lang="ko-KR" altLang="en-US" sz="1600" b="1" dirty="0"/>
                  <a:t>식</a:t>
                </a:r>
                <a:r>
                  <a:rPr lang="ko-KR" altLang="en-US" sz="1600" b="1" dirty="0" smtClean="0"/>
                  <a:t>과 확대율</a:t>
                </a:r>
                <a:endParaRPr lang="en-US" altLang="ko-KR" sz="16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b="1" dirty="0" err="1" smtClean="0"/>
                  <a:t>상삼각행렬</a:t>
                </a: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b="1" dirty="0" smtClean="0"/>
                  <a:t>대각성분보다 아래 쪽이 모두 </a:t>
                </a:r>
                <a:r>
                  <a:rPr lang="en-US" altLang="ko-KR" sz="1600" b="1" dirty="0" smtClean="0"/>
                  <a:t>0</a:t>
                </a:r>
                <a:r>
                  <a:rPr lang="ko-KR" altLang="en-US" sz="1600" b="1" dirty="0" smtClean="0"/>
                  <a:t>인 행렬</a:t>
                </a: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e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e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𝟏𝟑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𝟐𝟐</m:t>
                              </m:r>
                            </m:e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𝟐𝟑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𝟑𝟑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𝒅𝒆𝒕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600" b="1" dirty="0" smtClean="0"/>
                  <a:t>a11a22a33</a:t>
                </a:r>
              </a:p>
              <a:p>
                <a:endParaRPr lang="en-US" altLang="ko-KR" sz="1600" b="1" dirty="0" smtClean="0"/>
              </a:p>
              <a:p>
                <a:endParaRPr lang="en-US" altLang="ko-KR" sz="1600" b="1" dirty="0"/>
              </a:p>
              <a:p>
                <a:endParaRPr lang="en-US" altLang="ko-KR" sz="1600" b="1" dirty="0" smtClean="0"/>
              </a:p>
              <a:p>
                <a:endParaRPr lang="en-US" altLang="ko-KR" sz="1600" b="1" dirty="0"/>
              </a:p>
              <a:p>
                <a:endParaRPr lang="en-US" altLang="ko-KR" sz="1600" b="1" dirty="0" smtClean="0"/>
              </a:p>
              <a:p>
                <a:endParaRPr lang="en-US" altLang="ko-KR" sz="1600" b="1" dirty="0"/>
              </a:p>
              <a:p>
                <a:endParaRPr lang="en-US" altLang="ko-KR" sz="1600" b="1" dirty="0"/>
              </a:p>
              <a:p>
                <a:endParaRPr lang="en-US" altLang="ko-KR" sz="1600" b="1" dirty="0" smtClean="0"/>
              </a:p>
              <a:p>
                <a:endParaRPr lang="ko-KR" alt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18572D-EDEF-4926-97B5-F40D7D359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00" y="945234"/>
                <a:ext cx="8687309" cy="4190634"/>
              </a:xfrm>
              <a:prstGeom prst="rect">
                <a:avLst/>
              </a:prstGeom>
              <a:blipFill>
                <a:blip r:embed="rId3"/>
                <a:stretch>
                  <a:fillRect l="-351" t="-5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3008093"/>
            <a:ext cx="6010275" cy="21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774191" y="7206233"/>
            <a:ext cx="914527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벡터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행렬식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공간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생각하자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18572D-EDEF-4926-97B5-F40D7D35935E}"/>
                  </a:ext>
                </a:extLst>
              </p:cNvPr>
              <p:cNvSpPr txBox="1"/>
              <p:nvPr/>
            </p:nvSpPr>
            <p:spPr>
              <a:xfrm>
                <a:off x="927100" y="945234"/>
                <a:ext cx="8687309" cy="5021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/>
                  <a:t>1.3 </a:t>
                </a:r>
                <a:r>
                  <a:rPr lang="ko-KR" altLang="en-US" sz="1600" b="1" dirty="0" smtClean="0"/>
                  <a:t>행렬</a:t>
                </a:r>
                <a:r>
                  <a:rPr lang="ko-KR" altLang="en-US" sz="1600" b="1" dirty="0"/>
                  <a:t>식</a:t>
                </a:r>
                <a:r>
                  <a:rPr lang="ko-KR" altLang="en-US" sz="1600" b="1" dirty="0" smtClean="0"/>
                  <a:t>과 확대율</a:t>
                </a:r>
                <a:endParaRPr lang="en-US" altLang="ko-KR" sz="16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b="1" dirty="0" err="1" smtClean="0"/>
                  <a:t>전치행렬</a:t>
                </a: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𝒅𝒆𝒕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𝒅𝒆𝒕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b="1" dirty="0" smtClean="0"/>
                  <a:t>행렬식의 성질은 행과 열의 역할이 모두 바꿔도 성립</a:t>
                </a: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:endParaRPr lang="en-US" altLang="ko-KR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b="1" dirty="0" smtClean="0"/>
                  <a:t>다중 </a:t>
                </a:r>
                <a:r>
                  <a:rPr lang="ko-KR" altLang="en-US" sz="1600" b="1" dirty="0" err="1" smtClean="0"/>
                  <a:t>선형성</a:t>
                </a:r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𝒅𝒆𝒕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sSub>
                          <m:sSubPr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𝒄𝒅𝒆𝒕</m:t>
                    </m:r>
                    <m:d>
                      <m:d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𝒅𝒆𝒕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𝒅𝒆𝒕</m:t>
                    </m:r>
                    <m:d>
                      <m:d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𝒅𝒆𝒕</m:t>
                    </m:r>
                    <m:d>
                      <m:d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𝒅𝒆𝒕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𝒄𝑨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𝒅𝒆𝒕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ko-KR" sz="1600" b="1" dirty="0"/>
              </a:p>
              <a:p>
                <a:endParaRPr lang="en-US" altLang="ko-KR" sz="1600" b="1" dirty="0" smtClean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𝒅𝒆𝒕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𝒅𝒆𝒕</m:t>
                    </m:r>
                    <m:d>
                      <m:d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600" b="1" dirty="0" smtClean="0"/>
              </a:p>
              <a:p>
                <a:endParaRPr lang="en-US" altLang="ko-KR" sz="1600" b="1" dirty="0" smtClean="0"/>
              </a:p>
              <a:p>
                <a:endParaRPr lang="en-US" altLang="ko-KR" sz="1600" b="1" dirty="0"/>
              </a:p>
              <a:p>
                <a:endParaRPr lang="en-US" altLang="ko-KR" sz="1600" b="1" dirty="0" smtClean="0"/>
              </a:p>
              <a:p>
                <a:endParaRPr lang="en-US" altLang="ko-KR" sz="1600" b="1" dirty="0"/>
              </a:p>
              <a:p>
                <a:endParaRPr lang="en-US" altLang="ko-KR" sz="1600" b="1" dirty="0" smtClean="0"/>
              </a:p>
              <a:p>
                <a:endParaRPr lang="en-US" altLang="ko-KR" sz="1600" b="1" dirty="0"/>
              </a:p>
              <a:p>
                <a:endParaRPr lang="en-US" altLang="ko-KR" sz="1600" b="1" dirty="0"/>
              </a:p>
              <a:p>
                <a:endParaRPr lang="en-US" altLang="ko-KR" sz="1600" b="1" dirty="0" smtClean="0"/>
              </a:p>
              <a:p>
                <a:endParaRPr lang="ko-KR" alt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18572D-EDEF-4926-97B5-F40D7D359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00" y="945234"/>
                <a:ext cx="8687309" cy="5021183"/>
              </a:xfrm>
              <a:prstGeom prst="rect">
                <a:avLst/>
              </a:prstGeom>
              <a:blipFill>
                <a:blip r:embed="rId3"/>
                <a:stretch>
                  <a:fillRect l="-351" t="-4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866" y="4020320"/>
            <a:ext cx="5934075" cy="217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6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774191" y="7206233"/>
            <a:ext cx="914527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벡터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행렬식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공간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생각하자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927100" y="945234"/>
            <a:ext cx="868730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‘</a:t>
            </a:r>
            <a:r>
              <a:rPr lang="ko-KR" altLang="en-US" sz="1600" b="1" dirty="0" smtClean="0"/>
              <a:t>실제의 모습</a:t>
            </a:r>
            <a:r>
              <a:rPr lang="en-US" altLang="ko-KR" sz="1600" b="1" dirty="0" smtClean="0"/>
              <a:t>＇</a:t>
            </a:r>
            <a:r>
              <a:rPr lang="ko-KR" altLang="en-US" sz="1600" b="1" dirty="0" smtClean="0"/>
              <a:t>을 의식하여 계산할 수 있는 것이 중요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9583" t="50070" r="25660" b="34976"/>
          <a:stretch/>
        </p:blipFill>
        <p:spPr>
          <a:xfrm>
            <a:off x="1308100" y="1571625"/>
            <a:ext cx="7936470" cy="192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774191" y="7206233"/>
            <a:ext cx="914527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벡터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행렬삭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공간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생각하자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927100" y="945234"/>
            <a:ext cx="868730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1.1 </a:t>
            </a:r>
            <a:r>
              <a:rPr lang="ko-KR" altLang="en-US" sz="1600" b="1" dirty="0" smtClean="0"/>
              <a:t>벡터와 공간</a:t>
            </a:r>
            <a:endParaRPr lang="en-US" altLang="ko-KR" sz="1600" b="1" dirty="0" smtClean="0"/>
          </a:p>
          <a:p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수치의 조합을 정리하여 나타내는 기법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 smtClean="0"/>
              <a:t>성분수</a:t>
            </a:r>
            <a:r>
              <a:rPr lang="en-US" altLang="ko-KR" sz="1600" b="1" dirty="0" smtClean="0"/>
              <a:t>: 2</a:t>
            </a:r>
            <a:r>
              <a:rPr lang="ko-KR" altLang="en-US" sz="1600" b="1" dirty="0" smtClean="0"/>
              <a:t>차원 </a:t>
            </a:r>
            <a:r>
              <a:rPr lang="en-US" altLang="ko-KR" sz="1600" b="1" dirty="0" smtClean="0"/>
              <a:t>,3</a:t>
            </a:r>
            <a:r>
              <a:rPr lang="ko-KR" altLang="en-US" sz="1600" b="1" dirty="0" smtClean="0"/>
              <a:t>차원 </a:t>
            </a:r>
            <a:r>
              <a:rPr lang="en-US" altLang="ko-KR" sz="1600" b="1" dirty="0" smtClean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 smtClean="0"/>
              <a:t>종벡터를</a:t>
            </a:r>
            <a:r>
              <a:rPr lang="ko-KR" altLang="en-US" sz="1600" b="1" dirty="0" smtClean="0"/>
              <a:t> 기본으로 사용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8333" t="47407" r="65834" b="43704"/>
          <a:stretch/>
        </p:blipFill>
        <p:spPr>
          <a:xfrm>
            <a:off x="1384300" y="1992076"/>
            <a:ext cx="2895474" cy="914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8333" t="66283" r="65834" b="24828"/>
          <a:stretch/>
        </p:blipFill>
        <p:spPr>
          <a:xfrm>
            <a:off x="1082567" y="3953318"/>
            <a:ext cx="2895474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6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774191" y="7206233"/>
            <a:ext cx="914527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벡터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행렬식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공간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생각하자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927100" y="945234"/>
            <a:ext cx="868730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1.1 </a:t>
            </a:r>
            <a:r>
              <a:rPr lang="ko-KR" altLang="en-US" sz="1600" b="1" dirty="0" smtClean="0"/>
              <a:t>벡터와 공간</a:t>
            </a:r>
            <a:endParaRPr lang="en-US" altLang="ko-KR" sz="1600" b="1" dirty="0" smtClean="0"/>
          </a:p>
          <a:p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공간의 이미지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7500" t="36296" r="53333" b="44453"/>
          <a:stretch/>
        </p:blipFill>
        <p:spPr>
          <a:xfrm>
            <a:off x="1308100" y="1981081"/>
            <a:ext cx="5334000" cy="19803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7500" t="64464" r="54167" b="11833"/>
          <a:stretch/>
        </p:blipFill>
        <p:spPr>
          <a:xfrm>
            <a:off x="1308100" y="4443312"/>
            <a:ext cx="5181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774191" y="7206233"/>
            <a:ext cx="914527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벡터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행렬식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공간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생각하자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927100" y="945234"/>
            <a:ext cx="8687309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1.1 </a:t>
            </a:r>
            <a:r>
              <a:rPr lang="ko-KR" altLang="en-US" sz="1600" b="1" dirty="0" smtClean="0"/>
              <a:t>벡터와 공간</a:t>
            </a:r>
            <a:endParaRPr lang="en-US" altLang="ko-KR" sz="1600" b="1" dirty="0" smtClean="0"/>
          </a:p>
          <a:p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기저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-</a:t>
            </a:r>
            <a:r>
              <a:rPr lang="ko-KR" altLang="en-US" sz="1600" b="1" dirty="0" smtClean="0"/>
              <a:t>우주에는 위도 없고 오른쪽도 없다</a:t>
            </a:r>
            <a:endParaRPr lang="en-US" altLang="ko-KR" sz="1600" b="1" dirty="0" smtClean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r>
              <a:rPr lang="en-US" altLang="ko-KR" sz="1600" b="1" dirty="0" smtClean="0"/>
              <a:t>-</a:t>
            </a:r>
            <a:r>
              <a:rPr lang="ko-KR" altLang="en-US" sz="1600" b="1" dirty="0"/>
              <a:t>어느 </a:t>
            </a:r>
            <a:r>
              <a:rPr lang="ko-KR" altLang="en-US" sz="1600" b="1" dirty="0" smtClean="0"/>
              <a:t>기저를 </a:t>
            </a:r>
            <a:r>
              <a:rPr lang="ko-KR" altLang="en-US" sz="1600" b="1" dirty="0"/>
              <a:t>취할지에 의존하지 않는 개념이야말로 대상의 본래 성질을 지닌다</a:t>
            </a:r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r>
              <a:rPr lang="en-US" altLang="ko-KR" sz="1600" b="1" dirty="0" smtClean="0"/>
              <a:t>-</a:t>
            </a:r>
            <a:r>
              <a:rPr lang="ko-KR" altLang="en-US" sz="1600" b="1" dirty="0" err="1" smtClean="0"/>
              <a:t>선형공간</a:t>
            </a:r>
            <a:r>
              <a:rPr lang="ko-KR" altLang="en-US" sz="1600" b="1" dirty="0" smtClean="0"/>
              <a:t> 혹은 벡터공간</a:t>
            </a:r>
            <a:r>
              <a:rPr lang="en-US" altLang="ko-KR" sz="1600" b="1" dirty="0" smtClean="0"/>
              <a:t>: </a:t>
            </a:r>
            <a:r>
              <a:rPr lang="ko-KR" altLang="en-US" sz="1600" b="1" dirty="0" smtClean="0"/>
              <a:t>덧셈과 정수배가 정의된 세계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길이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각도는 정의</a:t>
            </a:r>
            <a:r>
              <a:rPr lang="en-US" altLang="ko-KR" sz="1600" b="1" dirty="0" smtClean="0"/>
              <a:t>x)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0434" t="43704" r="56650" b="33334"/>
          <a:stretch/>
        </p:blipFill>
        <p:spPr>
          <a:xfrm>
            <a:off x="1155826" y="2105025"/>
            <a:ext cx="4191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0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774191" y="7206233"/>
            <a:ext cx="914527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벡터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행렬식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공간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생각하자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927100" y="945234"/>
            <a:ext cx="868730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1.1 </a:t>
            </a:r>
            <a:r>
              <a:rPr lang="ko-KR" altLang="en-US" sz="1600" b="1" dirty="0" smtClean="0"/>
              <a:t>벡터와 공간</a:t>
            </a:r>
            <a:endParaRPr lang="en-US" altLang="ko-KR" sz="1600" b="1" dirty="0" smtClean="0"/>
          </a:p>
          <a:p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기저가 되기 위한 조건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차원</a:t>
            </a:r>
            <a:r>
              <a:rPr lang="en-US" altLang="ko-KR" sz="1600" b="1" dirty="0" smtClean="0"/>
              <a:t>=</a:t>
            </a:r>
            <a:r>
              <a:rPr lang="ko-KR" altLang="en-US" sz="1600" b="1" dirty="0" smtClean="0"/>
              <a:t>기저 벡터의 개수</a:t>
            </a:r>
            <a:r>
              <a:rPr lang="en-US" altLang="ko-KR" sz="1600" b="1" dirty="0" smtClean="0"/>
              <a:t>=</a:t>
            </a:r>
            <a:r>
              <a:rPr lang="ko-KR" altLang="en-US" sz="1600" b="1" dirty="0" smtClean="0"/>
              <a:t>좌표의 성분 수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8837" t="48889" r="53662" b="39314"/>
          <a:stretch/>
        </p:blipFill>
        <p:spPr>
          <a:xfrm>
            <a:off x="1231900" y="1870596"/>
            <a:ext cx="7492576" cy="180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774191" y="7206233"/>
            <a:ext cx="914527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벡터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행렬식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공간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생각하자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927100" y="945234"/>
            <a:ext cx="868730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1.2 </a:t>
            </a:r>
            <a:r>
              <a:rPr lang="ko-KR" altLang="en-US" sz="1600" b="1" dirty="0" smtClean="0"/>
              <a:t>행렬과 사상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solidFill>
                  <a:srgbClr val="FF0000"/>
                </a:solidFill>
              </a:rPr>
              <a:t>행렬은 사상이다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. </a:t>
            </a:r>
          </a:p>
          <a:p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사상</a:t>
            </a:r>
            <a:r>
              <a:rPr lang="en-US" altLang="ko-KR" sz="1600" b="1" dirty="0" smtClean="0"/>
              <a:t>: n</a:t>
            </a:r>
            <a:r>
              <a:rPr lang="ko-KR" altLang="en-US" sz="1600" b="1" dirty="0" smtClean="0"/>
              <a:t>차원 공간에서 </a:t>
            </a:r>
            <a:r>
              <a:rPr lang="en-US" altLang="ko-KR" sz="1600" b="1" dirty="0" smtClean="0"/>
              <a:t>m</a:t>
            </a:r>
            <a:r>
              <a:rPr lang="ko-KR" altLang="en-US" sz="1600" b="1" dirty="0" smtClean="0"/>
              <a:t>차원 공간이라는 다른 세계에 옮기는 것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8504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774191" y="7206233"/>
            <a:ext cx="914527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53" y="244603"/>
            <a:ext cx="1126694" cy="796522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18780" y="347272"/>
            <a:ext cx="71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벡터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행렬식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공간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에서 생각하자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927100" y="945234"/>
            <a:ext cx="868730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1.2 </a:t>
            </a:r>
            <a:r>
              <a:rPr lang="ko-KR" altLang="en-US" sz="1600" b="1" dirty="0" smtClean="0"/>
              <a:t>행렬과 사상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8005" t="33614" r="54011" b="14534"/>
          <a:stretch/>
        </p:blipFill>
        <p:spPr>
          <a:xfrm>
            <a:off x="546100" y="1273429"/>
            <a:ext cx="5410200" cy="5638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8336" t="56296" r="53082" b="20741"/>
          <a:stretch/>
        </p:blipFill>
        <p:spPr>
          <a:xfrm>
            <a:off x="5448202" y="3582525"/>
            <a:ext cx="5227191" cy="2362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08700" y="2422698"/>
                <a:ext cx="3657600" cy="821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−0.7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00" y="2422698"/>
                <a:ext cx="3657600" cy="8211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218572D-EDEF-4926-97B5-F40D7D35935E}"/>
              </a:ext>
            </a:extLst>
          </p:cNvPr>
          <p:cNvSpPr txBox="1"/>
          <p:nvPr/>
        </p:nvSpPr>
        <p:spPr>
          <a:xfrm>
            <a:off x="4279900" y="6283365"/>
            <a:ext cx="86873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m x n </a:t>
            </a:r>
            <a:r>
              <a:rPr lang="ko-KR" altLang="en-US" sz="1600" b="1" dirty="0" smtClean="0"/>
              <a:t>행렬 </a:t>
            </a:r>
            <a:r>
              <a:rPr lang="en-US" altLang="ko-KR" sz="1600" b="1" dirty="0" smtClean="0"/>
              <a:t>A</a:t>
            </a:r>
            <a:r>
              <a:rPr lang="ko-KR" altLang="en-US" sz="1600" b="1" dirty="0" smtClean="0"/>
              <a:t>는</a:t>
            </a:r>
            <a:r>
              <a:rPr lang="en-US" altLang="ko-KR" sz="1600" b="1" dirty="0" smtClean="0"/>
              <a:t> n</a:t>
            </a:r>
            <a:r>
              <a:rPr lang="ko-KR" altLang="en-US" sz="1600" b="1" dirty="0" smtClean="0"/>
              <a:t>차원 공간을 </a:t>
            </a:r>
            <a:r>
              <a:rPr lang="en-US" altLang="ko-KR" sz="1600" b="1" dirty="0" smtClean="0"/>
              <a:t>m</a:t>
            </a:r>
            <a:r>
              <a:rPr lang="ko-KR" altLang="en-US" sz="1600" b="1" dirty="0" smtClean="0"/>
              <a:t>차원 공간에 옮기는 사상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1307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15181</TotalTime>
  <Words>766</Words>
  <Application>Microsoft Office PowerPoint</Application>
  <PresentationFormat>사용자 지정</PresentationFormat>
  <Paragraphs>586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Tahoma</vt:lpstr>
      <vt:lpstr>Times New Roman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DIP3E_Chapter03_Art.ppt [Compatibility Mode]</dc:title>
  <dc:creator>Seol Ki Hyuk</dc:creator>
  <cp:lastModifiedBy>seol</cp:lastModifiedBy>
  <cp:revision>127</cp:revision>
  <dcterms:created xsi:type="dcterms:W3CDTF">2017-04-06T11:00:31Z</dcterms:created>
  <dcterms:modified xsi:type="dcterms:W3CDTF">2018-02-12T06:55:05Z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2011-01-21T00:00:00Z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2017-04-06T00:00:00Z</vt:filetime>
  </property>
</Properties>
</file>